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A31718-9A00-4A8F-BD7F-2C478F7D799A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86DF11-1544-4AF3-9FB7-0FADA54A9DE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3483818"/>
          </a:xfrm>
        </p:spPr>
        <p:txBody>
          <a:bodyPr/>
          <a:lstStyle/>
          <a:p>
            <a:r>
              <a:rPr lang="ru-RU" dirty="0" smtClean="0"/>
              <a:t>КУЛЬТУРНО-ПСИХОЛОГИЧЕСКИЙ</a:t>
            </a:r>
            <a:br>
              <a:rPr lang="ru-RU" dirty="0" smtClean="0"/>
            </a:br>
            <a:r>
              <a:rPr lang="ru-RU" dirty="0" smtClean="0"/>
              <a:t>АСПЕКТ ВЛАСТИ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85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Психологическое влияние на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поведение другого – основа власти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Власть через зависимость: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лияние законной власти, подкрепленное традицией;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лияние эксперта;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лияние  посредством страха (кнута);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bg1"/>
                </a:solidFill>
              </a:rPr>
              <a:t>влияние посредством похвалы (пряника).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/>
          <a:lstStyle/>
          <a:p>
            <a:pPr marL="137160" indent="457200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Власть  через доверие: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bg1"/>
                </a:solidFill>
              </a:rPr>
              <a:t>влияние посредством убеждения.</a:t>
            </a:r>
          </a:p>
          <a:p>
            <a:pPr marL="137160" indent="0">
              <a:buClrTx/>
              <a:buNone/>
            </a:pPr>
            <a:endParaRPr lang="ru-RU" sz="3600" dirty="0">
              <a:solidFill>
                <a:schemeClr val="bg1"/>
              </a:solidFill>
            </a:endParaRPr>
          </a:p>
          <a:p>
            <a:pPr marL="137160" indent="0">
              <a:buClrTx/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Харизматическое влияние – </a:t>
            </a:r>
            <a:r>
              <a:rPr lang="ru-RU" sz="3600" dirty="0" smtClean="0">
                <a:solidFill>
                  <a:schemeClr val="bg1"/>
                </a:solidFill>
              </a:rPr>
              <a:t>трансформирующая власть, воздействующая не только на поведение, но и на личностный рост другого человека.</a:t>
            </a:r>
            <a:endParaRPr lang="ru-RU" sz="3600" dirty="0">
              <a:solidFill>
                <a:schemeClr val="bg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ru-RU" sz="3600" dirty="0" smtClean="0">
              <a:solidFill>
                <a:schemeClr val="bg1"/>
              </a:solidFill>
            </a:endParaRPr>
          </a:p>
          <a:p>
            <a:pPr marL="0" indent="457200">
              <a:spcBef>
                <a:spcPts val="0"/>
              </a:spcBef>
              <a:buClrTx/>
              <a:buNone/>
            </a:pPr>
            <a:endParaRPr lang="ru-RU" sz="3600" dirty="0" smtClean="0">
              <a:solidFill>
                <a:schemeClr val="bg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9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17632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Алгоритм укрепления влияния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901899"/>
              </p:ext>
            </p:extLst>
          </p:nvPr>
        </p:nvGraphicFramePr>
        <p:xfrm>
          <a:off x="0" y="1916832"/>
          <a:ext cx="914400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29"/>
                <a:gridCol w="1732936"/>
                <a:gridCol w="1732936"/>
                <a:gridCol w="1165122"/>
                <a:gridCol w="1703439"/>
                <a:gridCol w="1703439"/>
              </a:tblGrid>
              <a:tr h="531400">
                <a:tc gridSpan="3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Власть руководителя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Свобода подчиненных</a:t>
                      </a:r>
                    </a:p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3135">
                <a:tc>
                  <a:txBody>
                    <a:bodyPr/>
                    <a:lstStyle/>
                    <a:p>
                      <a:endParaRPr lang="ru-RU" sz="2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600" dirty="0" smtClean="0">
                          <a:solidFill>
                            <a:schemeClr val="bg1"/>
                          </a:solidFill>
                        </a:rPr>
                        <a:t>Принимает</a:t>
                      </a:r>
                    </a:p>
                    <a:p>
                      <a:r>
                        <a:rPr lang="ru-RU" sz="2600" dirty="0" err="1" smtClean="0">
                          <a:solidFill>
                            <a:schemeClr val="bg1"/>
                          </a:solidFill>
                        </a:rPr>
                        <a:t>реше</a:t>
                      </a:r>
                      <a:endParaRPr lang="ru-RU" sz="2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600" dirty="0" err="1" smtClean="0">
                          <a:solidFill>
                            <a:schemeClr val="bg1"/>
                          </a:solidFill>
                        </a:rPr>
                        <a:t>ния</a:t>
                      </a:r>
                      <a:endParaRPr lang="ru-RU" sz="26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600" dirty="0" smtClean="0">
                          <a:solidFill>
                            <a:schemeClr val="bg1"/>
                          </a:solidFill>
                        </a:rPr>
                        <a:t>само-</a:t>
                      </a:r>
                      <a:r>
                        <a:rPr lang="ru-RU" sz="2600" dirty="0" err="1" smtClean="0">
                          <a:solidFill>
                            <a:schemeClr val="bg1"/>
                          </a:solidFill>
                        </a:rPr>
                        <a:t>стоятельно</a:t>
                      </a:r>
                      <a:endParaRPr lang="ru-RU" sz="26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26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2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Знакомит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персонал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со своим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решением</a:t>
                      </a:r>
                    </a:p>
                    <a:p>
                      <a:endParaRPr lang="ru-RU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Знакомит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со своим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решением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и  </a:t>
                      </a:r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разъясня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ет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 его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Сове-</a:t>
                      </a:r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тует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ся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 и </a:t>
                      </a:r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прини</a:t>
                      </a:r>
                      <a:endParaRPr lang="ru-RU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мает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ru-RU" sz="2800" baseline="0" dirty="0" err="1" smtClean="0">
                          <a:solidFill>
                            <a:schemeClr val="bg1"/>
                          </a:solidFill>
                        </a:rPr>
                        <a:t>реше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r>
                        <a:rPr lang="ru-RU" sz="2800" baseline="0" dirty="0" err="1" smtClean="0">
                          <a:solidFill>
                            <a:schemeClr val="bg1"/>
                          </a:solidFill>
                        </a:rPr>
                        <a:t>ние</a:t>
                      </a:r>
                      <a:endParaRPr lang="ru-RU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800" baseline="0" dirty="0" smtClean="0">
                          <a:solidFill>
                            <a:schemeClr val="bg1"/>
                          </a:solidFill>
                        </a:rPr>
                        <a:t>сам</a:t>
                      </a:r>
                    </a:p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Проводит</a:t>
                      </a:r>
                    </a:p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дискус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-сию по </a:t>
                      </a:r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выработ-ке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 решения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обсужде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ние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альтерна</a:t>
                      </a:r>
                      <a:endParaRPr lang="ru-RU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тив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 )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Дает пер-</a:t>
                      </a:r>
                    </a:p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соналу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 свободу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определить проб-</a:t>
                      </a:r>
                    </a:p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лему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 и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принять</a:t>
                      </a:r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решение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2051720" y="1268760"/>
            <a:ext cx="504056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7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Факторы продвижения от руководства к лидерству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ru-RU" dirty="0" smtClean="0"/>
          </a:p>
          <a:p>
            <a:pPr marL="651510" indent="-514350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Приверженность общественному благу (общественным целям);</a:t>
            </a:r>
          </a:p>
          <a:p>
            <a:pPr marL="651510" indent="-514350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Доверие к людям;</a:t>
            </a:r>
          </a:p>
          <a:p>
            <a:pPr marL="651510" indent="-514350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Устойчивость самооценки.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5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Факторы продвижения от подчинения к </a:t>
            </a:r>
            <a:r>
              <a:rPr lang="ru-RU" dirty="0" err="1" smtClean="0">
                <a:solidFill>
                  <a:schemeClr val="bg1"/>
                </a:solidFill>
              </a:rPr>
              <a:t>соратничеству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/>
          <a:lstStyle/>
          <a:p>
            <a:pPr marL="137160" indent="0">
              <a:buNone/>
            </a:pPr>
            <a:endParaRPr lang="ru-RU" dirty="0" smtClean="0"/>
          </a:p>
          <a:p>
            <a:pPr marL="651510" indent="-514350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Приверженность общественному благу (общественным целям);</a:t>
            </a:r>
          </a:p>
          <a:p>
            <a:pPr marL="651510" indent="-514350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Доверие к людям;</a:t>
            </a:r>
          </a:p>
          <a:p>
            <a:pPr marL="651510" indent="-514350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Компетентность</a:t>
            </a:r>
          </a:p>
          <a:p>
            <a:pPr marL="651510" indent="-514350">
              <a:buClrTx/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Ответственность</a:t>
            </a:r>
          </a:p>
          <a:p>
            <a:pPr marL="651510" indent="-514350">
              <a:buAutoNum type="arabicPeriod"/>
            </a:pPr>
            <a:endParaRPr lang="ru-RU" sz="3600" dirty="0" smtClean="0">
              <a:solidFill>
                <a:schemeClr val="bg1"/>
              </a:solidFill>
            </a:endParaRPr>
          </a:p>
          <a:p>
            <a:pPr marL="651510" indent="-514350">
              <a:buAutoNum type="arabicPeriod"/>
            </a:pP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5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835411"/>
              </p:ext>
            </p:extLst>
          </p:nvPr>
        </p:nvGraphicFramePr>
        <p:xfrm>
          <a:off x="0" y="115888"/>
          <a:ext cx="9144000" cy="6409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09456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Подчиненные</a:t>
                      </a:r>
                    </a:p>
                    <a:p>
                      <a:endParaRPr lang="ru-RU" sz="3600" b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следуют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принимают                                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зависят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существуют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присутствуют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подчиняются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относятся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Соратники</a:t>
                      </a:r>
                    </a:p>
                    <a:p>
                      <a:endParaRPr lang="ru-RU" sz="3600" b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сопровождают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разделяют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обладают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растут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принадлежат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понимают</a:t>
                      </a:r>
                    </a:p>
                    <a:p>
                      <a:r>
                        <a:rPr lang="ru-RU" sz="3600" b="0" dirty="0" smtClean="0">
                          <a:solidFill>
                            <a:schemeClr val="bg1"/>
                          </a:solidFill>
                        </a:rPr>
                        <a:t>любят</a:t>
                      </a:r>
                      <a:endParaRPr lang="ru-RU" sz="3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946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Алгоритм укрепления позиции лидера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</a:rPr>
              <a:t>общие цели                                      эффективное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лидерство</a:t>
            </a: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   единство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  сообщества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665875" y="2492896"/>
            <a:ext cx="351387" cy="35283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841117" y="5661248"/>
            <a:ext cx="589112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017262" y="2492896"/>
            <a:ext cx="5210922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661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Методы укрепления группового единства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bg1"/>
                </a:solidFill>
              </a:rPr>
              <a:t>Помогать испытать общий успех;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bg1"/>
                </a:solidFill>
              </a:rPr>
              <a:t>Укреплять доверие в группе;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bg1"/>
                </a:solidFill>
              </a:rPr>
              <a:t>Культивировать приверженность общим целям;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bg1"/>
                </a:solidFill>
              </a:rPr>
              <a:t>Поддерживать веру в реальность этих целей;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bg1"/>
                </a:solidFill>
              </a:rPr>
              <a:t>Заботиться, чтобы приверженность общим целям доставляла радость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87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</TotalTime>
  <Words>215</Words>
  <Application>Microsoft Office PowerPoint</Application>
  <PresentationFormat>Экран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КУЛЬТУРНО-ПСИХОЛОГИЧЕСКИЙ АСПЕКТ ВЛАСТИ</vt:lpstr>
      <vt:lpstr>Психологическое влияние на поведение другого – основа власти</vt:lpstr>
      <vt:lpstr>Презентация PowerPoint</vt:lpstr>
      <vt:lpstr>Алгоритм укрепления влияния</vt:lpstr>
      <vt:lpstr>Факторы продвижения от руководства к лидерству</vt:lpstr>
      <vt:lpstr>Факторы продвижения от подчинения к соратничеству</vt:lpstr>
      <vt:lpstr>Презентация PowerPoint</vt:lpstr>
      <vt:lpstr>Алгоритм укрепления позиции лидера</vt:lpstr>
      <vt:lpstr>Методы укрепления группового единства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КУЛЬТУРНО-ПСИХОЛОГИЧЕСКИЙ АСПЕКТ ВЛАСТИ</dc:title>
  <dc:creator>ASUS</dc:creator>
  <cp:lastModifiedBy>ASUS</cp:lastModifiedBy>
  <cp:revision>24</cp:revision>
  <dcterms:created xsi:type="dcterms:W3CDTF">2017-02-19T13:41:31Z</dcterms:created>
  <dcterms:modified xsi:type="dcterms:W3CDTF">2017-02-20T16:17:11Z</dcterms:modified>
</cp:coreProperties>
</file>